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7" r:id="rId5"/>
    <p:sldId id="291" r:id="rId6"/>
    <p:sldId id="267" r:id="rId7"/>
    <p:sldId id="268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0" r:id="rId25"/>
    <p:sldId id="289" r:id="rId26"/>
    <p:sldId id="278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734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ECD5B-7B21-494F-B58A-8FA1009E3A59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875049-0DAB-49F0-B518-98FF88BB9AE1}">
      <dgm:prSet phldrT="[Text]"/>
      <dgm:spPr/>
      <dgm:t>
        <a:bodyPr/>
        <a:lstStyle/>
        <a:p>
          <a:r>
            <a:rPr lang="en-US" dirty="0"/>
            <a:t>If it’s on the left side, with the arrow pointing up, it </a:t>
          </a:r>
          <a:r>
            <a:rPr lang="en-US" b="1" u="sng" dirty="0"/>
            <a:t>increases</a:t>
          </a:r>
          <a:r>
            <a:rPr lang="en-US" dirty="0"/>
            <a:t> credibility. </a:t>
          </a:r>
        </a:p>
      </dgm:t>
    </dgm:pt>
    <dgm:pt modelId="{7591BDCE-CB1C-478B-A2F9-65E182A81A07}" type="parTrans" cxnId="{18573412-C170-4878-B5E6-E709497D87DE}">
      <dgm:prSet/>
      <dgm:spPr/>
      <dgm:t>
        <a:bodyPr/>
        <a:lstStyle/>
        <a:p>
          <a:endParaRPr lang="en-US"/>
        </a:p>
      </dgm:t>
    </dgm:pt>
    <dgm:pt modelId="{824FB3D6-8FA2-4AA8-83B0-3CC741A5CAE6}" type="sibTrans" cxnId="{18573412-C170-4878-B5E6-E709497D87DE}">
      <dgm:prSet/>
      <dgm:spPr/>
      <dgm:t>
        <a:bodyPr/>
        <a:lstStyle/>
        <a:p>
          <a:endParaRPr lang="en-US"/>
        </a:p>
      </dgm:t>
    </dgm:pt>
    <dgm:pt modelId="{AD3C67E4-3A52-4612-A2CB-205FE0A7190C}">
      <dgm:prSet phldrT="[Text]"/>
      <dgm:spPr/>
      <dgm:t>
        <a:bodyPr/>
        <a:lstStyle/>
        <a:p>
          <a:r>
            <a:rPr lang="en-US" dirty="0"/>
            <a:t>If it’s on the right side, with the arrow pointing down, it </a:t>
          </a:r>
          <a:r>
            <a:rPr lang="en-US" b="1" u="sng" dirty="0"/>
            <a:t>decreases</a:t>
          </a:r>
          <a:r>
            <a:rPr lang="en-US" dirty="0"/>
            <a:t> credibility. </a:t>
          </a:r>
        </a:p>
      </dgm:t>
    </dgm:pt>
    <dgm:pt modelId="{038A9422-B528-49F4-917F-AF5D86351DBA}" type="parTrans" cxnId="{9CC446FC-5171-409F-BB38-4CA921BB4B68}">
      <dgm:prSet/>
      <dgm:spPr/>
      <dgm:t>
        <a:bodyPr/>
        <a:lstStyle/>
        <a:p>
          <a:endParaRPr lang="en-US"/>
        </a:p>
      </dgm:t>
    </dgm:pt>
    <dgm:pt modelId="{CDC959DD-9264-43C4-A254-E39930FC8775}" type="sibTrans" cxnId="{9CC446FC-5171-409F-BB38-4CA921BB4B68}">
      <dgm:prSet/>
      <dgm:spPr/>
      <dgm:t>
        <a:bodyPr/>
        <a:lstStyle/>
        <a:p>
          <a:endParaRPr lang="en-US"/>
        </a:p>
      </dgm:t>
    </dgm:pt>
    <dgm:pt modelId="{78876BE5-93AE-4242-8A79-539F02C54CBE}" type="pres">
      <dgm:prSet presAssocID="{D0BECD5B-7B21-494F-B58A-8FA1009E3A5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D9EE3-890A-4FED-B136-FA5AA428D1C6}" type="pres">
      <dgm:prSet presAssocID="{D1875049-0DAB-49F0-B518-98FF88BB9AE1}" presName="upArrow" presStyleLbl="node1" presStyleIdx="0" presStyleCnt="2" custScaleX="140930" custScaleY="208333" custLinFactNeighborX="-10969" custLinFactNeighborY="53776"/>
      <dgm:spPr/>
    </dgm:pt>
    <dgm:pt modelId="{442CE75C-0484-49E4-8677-238B851B2DDC}" type="pres">
      <dgm:prSet presAssocID="{D1875049-0DAB-49F0-B518-98FF88BB9AE1}" presName="upArrowText" presStyleLbl="revTx" presStyleIdx="0" presStyleCnt="2" custScaleX="26352" custLinFactX="-19776" custLinFactNeighborX="-100000" custLinFactNeighborY="98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B8854-8E1D-4BB4-8749-9C7B893171B5}" type="pres">
      <dgm:prSet presAssocID="{AD3C67E4-3A52-4612-A2CB-205FE0A7190C}" presName="downArrow" presStyleLbl="node1" presStyleIdx="1" presStyleCnt="2" custScaleX="134375" custScaleY="206771" custLinFactX="7308" custLinFactNeighborX="100000" custLinFactNeighborY="-55338"/>
      <dgm:spPr/>
    </dgm:pt>
    <dgm:pt modelId="{DD49CEDC-6830-455C-AAA4-19E4191E1BCE}" type="pres">
      <dgm:prSet presAssocID="{AD3C67E4-3A52-4612-A2CB-205FE0A7190C}" presName="downArrowText" presStyleLbl="revTx" presStyleIdx="1" presStyleCnt="2" custFlipHor="1" custScaleX="23437" custLinFactY="-1930" custLinFactNeighborX="147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F7DD18-CDB3-47BD-A38B-06F80D7D3142}" type="presOf" srcId="{D0BECD5B-7B21-494F-B58A-8FA1009E3A59}" destId="{78876BE5-93AE-4242-8A79-539F02C54CBE}" srcOrd="0" destOrd="0" presId="urn:microsoft.com/office/officeart/2005/8/layout/arrow4"/>
    <dgm:cxn modelId="{9CC446FC-5171-409F-BB38-4CA921BB4B68}" srcId="{D0BECD5B-7B21-494F-B58A-8FA1009E3A59}" destId="{AD3C67E4-3A52-4612-A2CB-205FE0A7190C}" srcOrd="1" destOrd="0" parTransId="{038A9422-B528-49F4-917F-AF5D86351DBA}" sibTransId="{CDC959DD-9264-43C4-A254-E39930FC8775}"/>
    <dgm:cxn modelId="{18573412-C170-4878-B5E6-E709497D87DE}" srcId="{D0BECD5B-7B21-494F-B58A-8FA1009E3A59}" destId="{D1875049-0DAB-49F0-B518-98FF88BB9AE1}" srcOrd="0" destOrd="0" parTransId="{7591BDCE-CB1C-478B-A2F9-65E182A81A07}" sibTransId="{824FB3D6-8FA2-4AA8-83B0-3CC741A5CAE6}"/>
    <dgm:cxn modelId="{F321F6C3-CCEB-4C33-B3A0-D25465E319D4}" type="presOf" srcId="{D1875049-0DAB-49F0-B518-98FF88BB9AE1}" destId="{442CE75C-0484-49E4-8677-238B851B2DDC}" srcOrd="0" destOrd="0" presId="urn:microsoft.com/office/officeart/2005/8/layout/arrow4"/>
    <dgm:cxn modelId="{F46F050F-C9A6-4BF7-9C57-4129FB752CA5}" type="presOf" srcId="{AD3C67E4-3A52-4612-A2CB-205FE0A7190C}" destId="{DD49CEDC-6830-455C-AAA4-19E4191E1BCE}" srcOrd="0" destOrd="0" presId="urn:microsoft.com/office/officeart/2005/8/layout/arrow4"/>
    <dgm:cxn modelId="{12D7602C-452B-4118-AD6C-5144EC1CB5B9}" type="presParOf" srcId="{78876BE5-93AE-4242-8A79-539F02C54CBE}" destId="{AC0D9EE3-890A-4FED-B136-FA5AA428D1C6}" srcOrd="0" destOrd="0" presId="urn:microsoft.com/office/officeart/2005/8/layout/arrow4"/>
    <dgm:cxn modelId="{B26B98CD-0743-4CF0-898F-92C8D893363C}" type="presParOf" srcId="{78876BE5-93AE-4242-8A79-539F02C54CBE}" destId="{442CE75C-0484-49E4-8677-238B851B2DDC}" srcOrd="1" destOrd="0" presId="urn:microsoft.com/office/officeart/2005/8/layout/arrow4"/>
    <dgm:cxn modelId="{A4D67D96-B7AF-41CE-99DE-CBCD163AE0D1}" type="presParOf" srcId="{78876BE5-93AE-4242-8A79-539F02C54CBE}" destId="{F24B8854-8E1D-4BB4-8749-9C7B893171B5}" srcOrd="2" destOrd="0" presId="urn:microsoft.com/office/officeart/2005/8/layout/arrow4"/>
    <dgm:cxn modelId="{22742A87-14A2-4B2E-B50F-BB71AB4C692F}" type="presParOf" srcId="{78876BE5-93AE-4242-8A79-539F02C54CBE}" destId="{DD49CEDC-6830-455C-AAA4-19E4191E1BC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D9EE3-890A-4FED-B136-FA5AA428D1C6}">
      <dsp:nvSpPr>
        <dsp:cNvPr id="0" name=""/>
        <dsp:cNvSpPr/>
      </dsp:nvSpPr>
      <dsp:spPr>
        <a:xfrm>
          <a:off x="343634" y="0"/>
          <a:ext cx="4215362" cy="46735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CE75C-0484-49E4-8677-238B851B2DDC}">
      <dsp:nvSpPr>
        <dsp:cNvPr id="0" name=""/>
        <dsp:cNvSpPr/>
      </dsp:nvSpPr>
      <dsp:spPr>
        <a:xfrm>
          <a:off x="152418" y="2209801"/>
          <a:ext cx="1338146" cy="224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If it’s on the left side, with the arrow pointing up, it </a:t>
          </a:r>
          <a:r>
            <a:rPr lang="en-US" sz="1700" b="1" u="sng" kern="1200" dirty="0"/>
            <a:t>increases</a:t>
          </a:r>
          <a:r>
            <a:rPr lang="en-US" sz="1700" kern="1200" dirty="0"/>
            <a:t> credibility. </a:t>
          </a:r>
        </a:p>
      </dsp:txBody>
      <dsp:txXfrm>
        <a:off x="152418" y="2209801"/>
        <a:ext cx="1338146" cy="2243328"/>
      </dsp:txXfrm>
    </dsp:sp>
    <dsp:sp modelId="{F24B8854-8E1D-4BB4-8749-9C7B893171B5}">
      <dsp:nvSpPr>
        <dsp:cNvPr id="0" name=""/>
        <dsp:cNvSpPr/>
      </dsp:nvSpPr>
      <dsp:spPr>
        <a:xfrm>
          <a:off x="4876786" y="7"/>
          <a:ext cx="4019296" cy="4638551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9CEDC-6830-455C-AAA4-19E4191E1BCE}">
      <dsp:nvSpPr>
        <dsp:cNvPr id="0" name=""/>
        <dsp:cNvSpPr/>
      </dsp:nvSpPr>
      <dsp:spPr>
        <a:xfrm flipH="1">
          <a:off x="7877676" y="152407"/>
          <a:ext cx="1190123" cy="224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If it’s on the right side, with the arrow pointing down, it </a:t>
          </a:r>
          <a:r>
            <a:rPr lang="en-US" sz="1700" b="1" u="sng" kern="1200" dirty="0"/>
            <a:t>decreases</a:t>
          </a:r>
          <a:r>
            <a:rPr lang="en-US" sz="1700" kern="1200" dirty="0"/>
            <a:t> credibility. </a:t>
          </a:r>
        </a:p>
      </dsp:txBody>
      <dsp:txXfrm>
        <a:off x="7877676" y="152407"/>
        <a:ext cx="1190123" cy="2243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20F2-DECE-419E-88C8-9092DF361F48}" type="datetimeFigureOut">
              <a:rPr lang="en-US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24FDF-BF59-4EB6-86EF-1CCFB4A8076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41AD2-7BB5-4DA3-BD3E-D5DAE4FFA15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7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41AD2-7BB5-4DA3-BD3E-D5DAE4FFA15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1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2"/>
            <a:ext cx="6856214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8" y="762002"/>
            <a:ext cx="2193989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3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8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7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9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62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9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4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7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0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4" y="767419"/>
            <a:ext cx="6086423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7" y="6356353"/>
            <a:ext cx="4433638" cy="365125"/>
          </a:xfrm>
        </p:spPr>
        <p:txBody>
          <a:bodyPr/>
          <a:lstStyle/>
          <a:p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18AB3"/>
                </a:solidFill>
              </a:rPr>
              <a:pPr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5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582693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90" y="1123840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srgbClr val="5E5E5E">
                    <a:lumMod val="40000"/>
                    <a:lumOff val="60000"/>
                  </a:srgbClr>
                </a:solidFill>
              </a:rPr>
              <a:pPr defTabSz="457200"/>
              <a:t>11/14/2016</a:t>
            </a:fld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3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5E5E5E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3" y="6356353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18AB3"/>
                </a:solidFill>
              </a:rPr>
              <a:pPr defTabSz="457200"/>
              <a:t>‹#›</a:t>
            </a:fld>
            <a:endParaRPr lang="en-US">
              <a:solidFill>
                <a:srgbClr val="418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22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kyt.com/content/news/Principal-named-for-new-high-school-in-Lexington-390703831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kyt.com/content/news/Principal-named-for-new-high-school-in-Lexington-390703831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Unit 3: Research</a:t>
            </a:r>
            <a:br>
              <a:rPr lang="en-US"/>
            </a:br>
            <a:r>
              <a:rPr lang="en-US"/>
              <a:t>Lesson 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134955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 </a:t>
            </a:r>
            <a:r>
              <a:rPr lang="en-US" sz="2400" dirty="0"/>
              <a:t>can determine the credibility of a source.</a:t>
            </a:r>
          </a:p>
          <a:p>
            <a:r>
              <a:rPr lang="en-US" dirty="0"/>
              <a:t>I can gather the most important and relevant information from a variety of credible sources. </a:t>
            </a:r>
          </a:p>
          <a:p>
            <a:r>
              <a:rPr lang="en-US" dirty="0"/>
              <a:t>I can write a MLA citation for each source I find.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02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2327" y="2007297"/>
            <a:ext cx="179647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Would this be a credible source?</a:t>
            </a:r>
          </a:p>
        </p:txBody>
      </p:sp>
      <p:pic>
        <p:nvPicPr>
          <p:cNvPr id="19460" name="Content Placeholder 12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5242"/>
            <a:ext cx="7391400" cy="545115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9436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>
                <a:solidFill>
                  <a:srgbClr val="7B9899"/>
                </a:solidFill>
              </a:rPr>
              <a:t>Let’s Practice</a:t>
            </a:r>
          </a:p>
        </p:txBody>
      </p:sp>
    </p:spTree>
    <p:extLst>
      <p:ext uri="{BB962C8B-B14F-4D97-AF65-F5344CB8AC3E}">
        <p14:creationId xmlns:p14="http://schemas.microsoft.com/office/powerpoint/2010/main" val="131688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943600"/>
            <a:ext cx="7543800" cy="9144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7B9899"/>
                </a:solidFill>
              </a:rPr>
              <a:t>Let’s Practice (cont.)</a:t>
            </a:r>
          </a:p>
        </p:txBody>
      </p:sp>
      <p:pic>
        <p:nvPicPr>
          <p:cNvPr id="20483" name="Content Placeholder 8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3105" y="76200"/>
            <a:ext cx="7293204" cy="5257800"/>
          </a:xfrm>
        </p:spPr>
      </p:pic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2569" y="2057400"/>
            <a:ext cx="1752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/>
              <a:t>Would this be a credible source?</a:t>
            </a:r>
          </a:p>
        </p:txBody>
      </p:sp>
    </p:spTree>
    <p:extLst>
      <p:ext uri="{BB962C8B-B14F-4D97-AF65-F5344CB8AC3E}">
        <p14:creationId xmlns:p14="http://schemas.microsoft.com/office/powerpoint/2010/main" val="4118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 Formatting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Formatting MLA Works Cited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675" y="190500"/>
            <a:ext cx="5981700" cy="6502400"/>
          </a:xfrm>
        </p:spPr>
        <p:txBody>
          <a:bodyPr>
            <a:normAutofit fontScale="77500" lnSpcReduction="20000"/>
          </a:bodyPr>
          <a:lstStyle/>
          <a:p>
            <a:endParaRPr lang="en-US" sz="3200"/>
          </a:p>
          <a:p>
            <a:r>
              <a:rPr lang="en-US" sz="3100"/>
              <a:t>Most Electronic MLA Works Cited Entries require you to locate and record the following information in the following order:</a:t>
            </a:r>
          </a:p>
          <a:p>
            <a:pPr marL="0" indent="0">
              <a:buNone/>
            </a:pPr>
            <a:endParaRPr lang="en-US" sz="3100"/>
          </a:p>
          <a:p>
            <a:r>
              <a:rPr lang="en-US" sz="3100" b="1"/>
              <a:t>Contributor Information.</a:t>
            </a:r>
          </a:p>
          <a:p>
            <a:pPr lvl="1"/>
            <a:r>
              <a:rPr lang="en-US" sz="2900"/>
              <a:t>Author and/or Editor Names</a:t>
            </a:r>
          </a:p>
          <a:p>
            <a:pPr lvl="1"/>
            <a:r>
              <a:rPr lang="en-US" sz="2800"/>
              <a:t>Last Name, First Name Middle Initial</a:t>
            </a:r>
          </a:p>
          <a:p>
            <a:pPr lvl="1"/>
            <a:r>
              <a:rPr lang="en-US" sz="2800"/>
              <a:t>Not all web pages and websites list the names of individual (personal) authors, editors, or compilers. Begin the citation with the title if there are no authors.</a:t>
            </a:r>
          </a:p>
          <a:p>
            <a:pPr lvl="1"/>
            <a:endParaRPr lang="en-US" sz="2800"/>
          </a:p>
          <a:p>
            <a:r>
              <a:rPr lang="en-US" sz="3100" b="1"/>
              <a:t>Title of Article. </a:t>
            </a:r>
            <a:endParaRPr lang="en-US" sz="2900" b="1"/>
          </a:p>
          <a:p>
            <a:pPr lvl="1"/>
            <a:r>
              <a:rPr lang="en-US" sz="2800"/>
              <a:t>Journal, Magazine, and Newspaper Articles should be in Quotation Marks.</a:t>
            </a:r>
          </a:p>
          <a:p>
            <a:pPr marL="502920" lvl="1" indent="0">
              <a:buNone/>
            </a:pPr>
            <a:endParaRPr lang="en-US" sz="2800"/>
          </a:p>
          <a:p>
            <a:r>
              <a:rPr lang="en-US" sz="3100" b="1"/>
              <a:t>Title of Website.</a:t>
            </a:r>
          </a:p>
          <a:p>
            <a:pPr lvl="1"/>
            <a:r>
              <a:rPr lang="en-US" sz="2800"/>
              <a:t>Title should be in italics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Formatting MLA Works Cited Entries</a:t>
            </a:r>
            <a:br>
              <a:rPr lang="en-US" sz="3200" dirty="0"/>
            </a:br>
            <a:r>
              <a:rPr lang="en-US" sz="2400" dirty="0"/>
              <a:t>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675" y="190500"/>
            <a:ext cx="5981700" cy="6502400"/>
          </a:xfrm>
        </p:spPr>
        <p:txBody>
          <a:bodyPr>
            <a:normAutofit fontScale="55000" lnSpcReduction="20000"/>
          </a:bodyPr>
          <a:lstStyle/>
          <a:p>
            <a:endParaRPr lang="en-US" sz="2800"/>
          </a:p>
          <a:p>
            <a:endParaRPr lang="en-US" sz="2800"/>
          </a:p>
          <a:p>
            <a:endParaRPr lang="en-US" sz="3200"/>
          </a:p>
          <a:p>
            <a:r>
              <a:rPr lang="en-US" sz="4000" b="1"/>
              <a:t>Version/Edition</a:t>
            </a:r>
          </a:p>
          <a:p>
            <a:pPr lvl="1"/>
            <a:r>
              <a:rPr lang="en-US" sz="4000"/>
              <a:t>Any version numbers, editions (ed.), revisions, posting dates, volumes (vol.), or issue numbers (no.).</a:t>
            </a:r>
          </a:p>
          <a:p>
            <a:pPr lvl="1"/>
            <a:endParaRPr lang="en-US" sz="4000"/>
          </a:p>
          <a:p>
            <a:r>
              <a:rPr lang="en-US" sz="4000" b="1"/>
              <a:t>Publisher or Sponsor,</a:t>
            </a:r>
          </a:p>
          <a:p>
            <a:pPr lvl="1"/>
            <a:r>
              <a:rPr lang="en-US" sz="4000"/>
              <a:t>Usually located at the bottom of the website in the copyright statement or under the </a:t>
            </a:r>
            <a:r>
              <a:rPr lang="en-US" sz="4000" i="1"/>
              <a:t>About Us</a:t>
            </a:r>
            <a:r>
              <a:rPr lang="en-US" sz="4000"/>
              <a:t> section of a website.</a:t>
            </a:r>
          </a:p>
          <a:p>
            <a:pPr marL="502920" lvl="1" indent="0">
              <a:buNone/>
            </a:pPr>
            <a:endParaRPr lang="en-US" sz="4000"/>
          </a:p>
          <a:p>
            <a:r>
              <a:rPr lang="en-US" sz="4000" b="1"/>
              <a:t>Date of Electronic Publication.</a:t>
            </a:r>
          </a:p>
          <a:p>
            <a:pPr lvl="1"/>
            <a:r>
              <a:rPr lang="en-US" sz="3800" b="1"/>
              <a:t>Date Month Year.</a:t>
            </a:r>
          </a:p>
          <a:p>
            <a:pPr lvl="1"/>
            <a:r>
              <a:rPr lang="en-US" sz="4000"/>
              <a:t>This information is usually found at the bottom of the page. If there is a copyright date, it is often in the copyright statement or near it. </a:t>
            </a:r>
          </a:p>
          <a:p>
            <a:pPr lvl="1"/>
            <a:r>
              <a:rPr lang="en-US" sz="4000"/>
              <a:t>Use </a:t>
            </a:r>
            <a:r>
              <a:rPr lang="en-US" sz="4000" err="1"/>
              <a:t>n.d.</a:t>
            </a:r>
            <a:r>
              <a:rPr lang="en-US" sz="4000"/>
              <a:t> for "no date" if no date of publication, copyright date, or date of update is given. </a:t>
            </a:r>
          </a:p>
          <a:p>
            <a:pPr marL="0" indent="0">
              <a:buNone/>
            </a:pPr>
            <a:endParaRPr lang="en-US" sz="3800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Formatting MLA Works Cited Entries</a:t>
            </a:r>
            <a:br>
              <a:rPr lang="en-US" sz="3200" dirty="0"/>
            </a:br>
            <a:r>
              <a:rPr lang="en-US" sz="2400" dirty="0"/>
              <a:t>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675" y="190500"/>
            <a:ext cx="5981700" cy="6502400"/>
          </a:xfrm>
        </p:spPr>
        <p:txBody>
          <a:bodyPr>
            <a:normAutofit lnSpcReduction="10000"/>
          </a:bodyPr>
          <a:lstStyle/>
          <a:p>
            <a:endParaRPr lang="en-US" sz="3200"/>
          </a:p>
          <a:p>
            <a:endParaRPr lang="en-US" sz="3200"/>
          </a:p>
          <a:p>
            <a:r>
              <a:rPr lang="en-US" sz="3200"/>
              <a:t>Medium of Publication.</a:t>
            </a:r>
          </a:p>
          <a:p>
            <a:pPr lvl="1"/>
            <a:r>
              <a:rPr lang="en-US" sz="3000"/>
              <a:t>Web, Print, etc.</a:t>
            </a:r>
          </a:p>
          <a:p>
            <a:endParaRPr lang="en-US" sz="3200"/>
          </a:p>
          <a:p>
            <a:r>
              <a:rPr lang="en-US" sz="3200"/>
              <a:t>Date Accessed.  </a:t>
            </a:r>
          </a:p>
          <a:p>
            <a:pPr lvl="1"/>
            <a:r>
              <a:rPr lang="en-US" sz="3000"/>
              <a:t>Date Month Year that you found and read the source.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**URL (without the https://)**</a:t>
            </a:r>
          </a:p>
          <a:p>
            <a:pPr lvl="1"/>
            <a:r>
              <a:rPr lang="en-US" sz="3200"/>
              <a:t>If your instructor requires you to include it. </a:t>
            </a:r>
          </a:p>
          <a:p>
            <a:pPr lvl="1"/>
            <a:r>
              <a:rPr lang="en-US" sz="3200"/>
              <a:t>We will not include URLs.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Entire Website</a:t>
            </a:r>
            <a:br>
              <a:rPr lang="en-US"/>
            </a:br>
            <a:r>
              <a:rPr lang="en-US"/>
              <a:t>Format</a:t>
            </a:r>
            <a:br>
              <a:rPr lang="en-US"/>
            </a:br>
            <a:r>
              <a:rPr lang="en-US"/>
              <a:t>&amp;</a:t>
            </a:r>
            <a:br>
              <a:rPr lang="en-US"/>
            </a:br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323" y="145774"/>
            <a:ext cx="5973417" cy="6573078"/>
          </a:xfrm>
        </p:spPr>
        <p:txBody>
          <a:bodyPr>
            <a:normAutofit/>
          </a:bodyPr>
          <a:lstStyle/>
          <a:p>
            <a:r>
              <a:rPr lang="en-US" sz="2800" dirty="0"/>
              <a:t>Citing an entire website</a:t>
            </a:r>
          </a:p>
          <a:p>
            <a:pPr lvl="1"/>
            <a:r>
              <a:rPr lang="en-US" sz="2400" i="1" dirty="0"/>
              <a:t>Website Title</a:t>
            </a:r>
            <a:r>
              <a:rPr lang="en-US" sz="2400" dirty="0"/>
              <a:t>. Website Publisher, Date Month Year </a:t>
            </a:r>
            <a:r>
              <a:rPr lang="en-US" sz="2400" dirty="0" smtClean="0"/>
              <a:t>Published. </a:t>
            </a:r>
            <a:r>
              <a:rPr lang="en-US" sz="2400" dirty="0"/>
              <a:t>Web. Date Month Year Accessed</a:t>
            </a:r>
          </a:p>
          <a:p>
            <a:pPr marL="502920" lvl="1" indent="0">
              <a:buNone/>
            </a:pPr>
            <a:endParaRPr lang="en-US" sz="2400" i="1" dirty="0"/>
          </a:p>
          <a:p>
            <a:pPr marL="502920" lvl="1" indent="0">
              <a:buNone/>
            </a:pPr>
            <a:r>
              <a:rPr lang="en-US" sz="2000" i="1" dirty="0"/>
              <a:t>The Purdue OWL Family of Sites</a:t>
            </a:r>
            <a:r>
              <a:rPr lang="en-US" sz="2000" dirty="0"/>
              <a:t>. The Writing Lab and OWL at Purdue 	and Purdue U, 2008.Web. 23 Apr. 2008.</a:t>
            </a:r>
          </a:p>
          <a:p>
            <a:pPr marL="50292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2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Article on a  Website</a:t>
            </a:r>
            <a:br>
              <a:rPr lang="en-US"/>
            </a:br>
            <a:r>
              <a:rPr lang="en-US"/>
              <a:t>Format </a:t>
            </a:r>
            <a:br>
              <a:rPr lang="en-US"/>
            </a:br>
            <a:r>
              <a:rPr lang="en-US"/>
              <a:t>&amp;</a:t>
            </a:r>
            <a:br>
              <a:rPr lang="en-US"/>
            </a:br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437" y="217714"/>
            <a:ext cx="5973417" cy="6355364"/>
          </a:xfrm>
        </p:spPr>
        <p:txBody>
          <a:bodyPr>
            <a:normAutofit/>
          </a:bodyPr>
          <a:lstStyle/>
          <a:p>
            <a:pPr marL="502920" lvl="1" indent="0">
              <a:buNone/>
            </a:pPr>
            <a:endParaRPr lang="en-US" sz="3200"/>
          </a:p>
          <a:p>
            <a:r>
              <a:rPr lang="en-US" sz="2400"/>
              <a:t>Citing an article on a website</a:t>
            </a:r>
          </a:p>
          <a:p>
            <a:pPr lvl="1"/>
            <a:r>
              <a:rPr lang="en-US" sz="2400"/>
              <a:t>Last, First M. “Article Title.” </a:t>
            </a:r>
            <a:r>
              <a:rPr lang="en-US" sz="2400" i="1"/>
              <a:t>Website Title</a:t>
            </a:r>
            <a:r>
              <a:rPr lang="en-US" sz="2400"/>
              <a:t>. Website Publisher, Date Month Year Published. Web. Date Month Year Accessed.</a:t>
            </a:r>
          </a:p>
          <a:p>
            <a:pPr marL="502920" lvl="1" indent="0">
              <a:buNone/>
            </a:pPr>
            <a:endParaRPr lang="en-US" sz="2000"/>
          </a:p>
          <a:p>
            <a:pPr marL="502920" lvl="1" indent="0">
              <a:buNone/>
            </a:pPr>
            <a:r>
              <a:rPr lang="en-US" sz="2000"/>
              <a:t>Feinberg, Ashley. “What’s the Safest Seat in an Airplane?” </a:t>
            </a:r>
            <a:r>
              <a:rPr lang="en-US" sz="2000" i="1"/>
              <a:t>Gizmodo</a:t>
            </a:r>
            <a:r>
              <a:rPr lang="en-US" sz="2000"/>
              <a:t>. 	Gawker Media, 28 Mar. 2013. Web. 30 Mar. 2013.</a:t>
            </a:r>
          </a:p>
          <a:p>
            <a:pPr marL="502920" lvl="1" indent="0">
              <a:buNone/>
            </a:pPr>
            <a:endParaRPr lang="en-US" sz="2000"/>
          </a:p>
          <a:p>
            <a:pPr marL="0" indent="0">
              <a:buNone/>
            </a:pPr>
            <a:endParaRPr lang="en-US" b="1"/>
          </a:p>
          <a:p>
            <a:pPr marL="502920" lvl="1" indent="0">
              <a:buNone/>
            </a:pPr>
            <a:endParaRPr lang="en-US" sz="2400"/>
          </a:p>
          <a:p>
            <a:pPr marL="502920" lvl="1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14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Class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032" y="211018"/>
            <a:ext cx="5996354" cy="6424247"/>
          </a:xfrm>
        </p:spPr>
        <p:txBody>
          <a:bodyPr/>
          <a:lstStyle/>
          <a:p>
            <a:r>
              <a:rPr lang="en-US" sz="2800" dirty="0"/>
              <a:t>Class Example Source: </a:t>
            </a:r>
          </a:p>
          <a:p>
            <a:r>
              <a:rPr lang="en-US" sz="2800" dirty="0">
                <a:hlinkClick r:id="rId2"/>
              </a:rPr>
              <a:t>http://www.wkyt.com/content/news/Principal-named-for-new-high-school-in-Lexington-390703831.html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Works Cited Entry: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1862" t="1613" r="65544" b="12186"/>
          <a:stretch>
            <a:fillRect/>
          </a:stretch>
        </p:blipFill>
        <p:spPr>
          <a:xfrm>
            <a:off x="21441" y="85725"/>
            <a:ext cx="4444630" cy="6270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1066" t="77427" r="64781" b="13730"/>
          <a:stretch>
            <a:fillRect/>
          </a:stretch>
        </p:blipFill>
        <p:spPr>
          <a:xfrm>
            <a:off x="4522823" y="6151367"/>
            <a:ext cx="4515673" cy="624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7360" y="1190625"/>
            <a:ext cx="20574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 defTabSz="457200"/>
            <a:r>
              <a:rPr lang="en-US">
                <a:solidFill>
                  <a:prstClr val="white"/>
                </a:solidFill>
              </a:rPr>
              <a:t>Click to add text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 l="1777" t="14532" r="65882" b="3855"/>
          <a:stretch>
            <a:fillRect/>
          </a:stretch>
        </p:blipFill>
        <p:spPr>
          <a:xfrm>
            <a:off x="4522527" y="83070"/>
            <a:ext cx="4494382" cy="60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Bell Ringer – Writing Skill of the Day</a:t>
            </a:r>
          </a:p>
          <a:p>
            <a:r>
              <a:rPr lang="en-US" sz="2800" dirty="0" smtClean="0"/>
              <a:t>Source Credibility Overview</a:t>
            </a:r>
          </a:p>
          <a:p>
            <a:r>
              <a:rPr lang="en-US" sz="2800" dirty="0" smtClean="0"/>
              <a:t>MLA formatting for Works Cited Entries</a:t>
            </a:r>
          </a:p>
          <a:p>
            <a:r>
              <a:rPr lang="en-US" sz="2800" dirty="0" smtClean="0"/>
              <a:t>Brainstorming Problems</a:t>
            </a:r>
          </a:p>
          <a:p>
            <a:r>
              <a:rPr lang="en-US" sz="2800" dirty="0" smtClean="0"/>
              <a:t>Researching</a:t>
            </a:r>
          </a:p>
          <a:p>
            <a:pPr lvl="1"/>
            <a:r>
              <a:rPr lang="en-US" sz="2400" dirty="0" smtClean="0"/>
              <a:t>Find 5 credible sources</a:t>
            </a:r>
          </a:p>
          <a:p>
            <a:pPr lvl="1"/>
            <a:r>
              <a:rPr lang="en-US" sz="2400" dirty="0" smtClean="0"/>
              <a:t>Gather relevant information</a:t>
            </a:r>
          </a:p>
          <a:p>
            <a:pPr lvl="1"/>
            <a:r>
              <a:rPr lang="en-US" sz="2400" dirty="0" smtClean="0"/>
              <a:t>Create a Works Cited Entry</a:t>
            </a:r>
          </a:p>
        </p:txBody>
      </p:sp>
    </p:spTree>
    <p:extLst>
      <p:ext uri="{BB962C8B-B14F-4D97-AF65-F5344CB8AC3E}">
        <p14:creationId xmlns:p14="http://schemas.microsoft.com/office/powerpoint/2010/main" val="117785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Class Example</a:t>
            </a:r>
            <a:br>
              <a:rPr lang="en-US" sz="4400"/>
            </a:br>
            <a:r>
              <a:rPr lang="en-US" sz="4400">
                <a:solidFill>
                  <a:schemeClr val="accent2"/>
                </a:solidFill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615" y="187572"/>
            <a:ext cx="5996354" cy="6447693"/>
          </a:xfrm>
        </p:spPr>
        <p:txBody>
          <a:bodyPr/>
          <a:lstStyle/>
          <a:p>
            <a:r>
              <a:rPr lang="en-US" sz="2800" dirty="0"/>
              <a:t>Class Example Source: </a:t>
            </a:r>
          </a:p>
          <a:p>
            <a:r>
              <a:rPr lang="en-US" sz="2800" dirty="0">
                <a:hlinkClick r:id="rId3"/>
              </a:rPr>
              <a:t>http://www.wkyt.com/content/news/Principal-named-for-new-high-school-in-Lexington-390703831.html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Works Cited Entry: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accent2"/>
                </a:solidFill>
              </a:rPr>
              <a:t>Rayford, </a:t>
            </a:r>
            <a:r>
              <a:rPr lang="en-US" sz="2800" dirty="0" err="1">
                <a:solidFill>
                  <a:schemeClr val="accent2"/>
                </a:solidFill>
              </a:rPr>
              <a:t>Sabirah</a:t>
            </a:r>
            <a:r>
              <a:rPr lang="en-US" sz="2800" dirty="0">
                <a:solidFill>
                  <a:schemeClr val="accent2"/>
                </a:solidFill>
              </a:rPr>
              <a:t>. “Principal named for new high school in Lexington.” </a:t>
            </a:r>
            <a:r>
              <a:rPr lang="en-US" sz="2800" i="1" dirty="0" smtClean="0">
                <a:solidFill>
                  <a:schemeClr val="accent2"/>
                </a:solidFill>
              </a:rPr>
              <a:t>WKYT.com</a:t>
            </a:r>
            <a:r>
              <a:rPr lang="en-US" sz="2800" dirty="0" smtClean="0">
                <a:solidFill>
                  <a:schemeClr val="accent2"/>
                </a:solidFill>
              </a:rPr>
              <a:t>. </a:t>
            </a:r>
            <a:r>
              <a:rPr lang="en-US" sz="2800" dirty="0">
                <a:solidFill>
                  <a:schemeClr val="accent2"/>
                </a:solidFill>
              </a:rPr>
              <a:t>Gray Digital Media, 19 Aug. 2016. Web. </a:t>
            </a:r>
            <a:r>
              <a:rPr lang="en-US" sz="2800" dirty="0" smtClean="0">
                <a:solidFill>
                  <a:schemeClr val="accent2"/>
                </a:solidFill>
              </a:rPr>
              <a:t>07 </a:t>
            </a:r>
            <a:r>
              <a:rPr lang="en-US" sz="2800" dirty="0">
                <a:solidFill>
                  <a:schemeClr val="accent2"/>
                </a:solidFill>
              </a:rPr>
              <a:t>Nov. 2016.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Research Project Overview </a:t>
            </a:r>
            <a:br>
              <a:rPr lang="en-US" dirty="0" smtClean="0"/>
            </a:br>
            <a:r>
              <a:rPr lang="en-US" dirty="0" smtClean="0"/>
              <a:t>and Fall Rubric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482328" y="3082529"/>
            <a:ext cx="4518819" cy="639762"/>
          </a:xfrm>
        </p:spPr>
        <p:txBody>
          <a:bodyPr>
            <a:noAutofit/>
          </a:bodyPr>
          <a:lstStyle/>
          <a:p>
            <a:r>
              <a:rPr lang="en-US" sz="4800"/>
              <a:t>Brainstorming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52400"/>
            <a:ext cx="5943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Situation:</a:t>
            </a:r>
            <a:r>
              <a:rPr lang="en-US" sz="2400"/>
              <a:t> What social problems exist in the world around us?  How can we create positive change through writing and presenting ideas? </a:t>
            </a:r>
          </a:p>
          <a:p>
            <a:pPr marL="0" lvl="0" indent="0">
              <a:buNone/>
            </a:pPr>
            <a:endParaRPr lang="en-US" sz="2400" b="1"/>
          </a:p>
          <a:p>
            <a:r>
              <a:rPr lang="en-US" sz="2400"/>
              <a:t>Take some time to brainstorm and identify a local challenge currently affecting our community.</a:t>
            </a:r>
          </a:p>
          <a:p>
            <a:pPr lvl="0"/>
            <a:endParaRPr lang="en-US" sz="2400"/>
          </a:p>
          <a:p>
            <a:r>
              <a:rPr lang="en-US" sz="2400"/>
              <a:t>Come up with examples of problems in each category listed on your organizer. Then, narrow your choices until you determine which problem you are the most interested in researching. </a:t>
            </a:r>
          </a:p>
        </p:txBody>
      </p:sp>
    </p:spTree>
    <p:extLst>
      <p:ext uri="{BB962C8B-B14F-4D97-AF65-F5344CB8AC3E}">
        <p14:creationId xmlns:p14="http://schemas.microsoft.com/office/powerpoint/2010/main" val="3655838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457200"/>
            <a:ext cx="5486400" cy="62103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For the rest of class today and next class, you will be researching for sources on your topic. </a:t>
            </a:r>
          </a:p>
          <a:p>
            <a:endParaRPr lang="en-US" sz="2400" b="1" dirty="0"/>
          </a:p>
          <a:p>
            <a:r>
              <a:rPr lang="en-US" sz="2400" b="1" dirty="0"/>
              <a:t>You must have </a:t>
            </a:r>
            <a:r>
              <a:rPr lang="en-US" sz="2400" b="1" dirty="0">
                <a:solidFill>
                  <a:srgbClr val="FFFF00"/>
                </a:solidFill>
              </a:rPr>
              <a:t>5 sources </a:t>
            </a:r>
            <a:r>
              <a:rPr lang="en-US" sz="2400" b="1" dirty="0"/>
              <a:t>that show that your problem exists and needs to be addressed with immediate action.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Be sure to write down essential information for an MLA works cited entry.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You will also have next class to research, but you should also be conducting research and begin working on your essay for homework throughout the rest of this unit.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4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8"/>
            <a:ext cx="2400301" cy="46011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 you are Researching: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Apply what you have learned to your own research.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799" y="76200"/>
            <a:ext cx="6516255" cy="6553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For each source, be sure to write down the information needed for an MLA Works Cited Entry.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Gather the most important and relevant information: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Identify the author’s main idea and major premises.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Pick out evidence that might be useful in answering your research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Narrow the information </a:t>
            </a:r>
          </a:p>
          <a:p>
            <a:pPr marL="822960" lvl="1" indent="-457200"/>
            <a:r>
              <a:rPr lang="en-US" b="1" dirty="0" smtClean="0"/>
              <a:t>Eliminate any unimportant information</a:t>
            </a:r>
          </a:p>
          <a:p>
            <a:pPr marL="1188720" lvl="2" indent="-457200"/>
            <a:r>
              <a:rPr lang="en-US" dirty="0" smtClean="0"/>
              <a:t>Is it necessary to support an author’s (and eventually your) ideas?</a:t>
            </a:r>
            <a:endParaRPr lang="en-US" b="1" dirty="0" smtClean="0"/>
          </a:p>
          <a:p>
            <a:pPr marL="822960" lvl="1" indent="-457200"/>
            <a:r>
              <a:rPr lang="en-US" b="1" dirty="0" smtClean="0"/>
              <a:t>Eliminate irrelevant information</a:t>
            </a:r>
          </a:p>
          <a:p>
            <a:pPr marL="1188720" lvl="2" indent="-457200"/>
            <a:r>
              <a:rPr lang="en-US" dirty="0" smtClean="0"/>
              <a:t>Does it make sense? Does it connect to the topic? Is it appropriate?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Synthesize the information</a:t>
            </a:r>
          </a:p>
          <a:p>
            <a:pPr marL="731520" lvl="1" indent="-457200"/>
            <a:r>
              <a:rPr lang="en-US" dirty="0" smtClean="0"/>
              <a:t>Make Inferences, Draw Conclusions, Determine Relationships between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6096000" cy="1470025"/>
          </a:xfrm>
        </p:spPr>
        <p:txBody>
          <a:bodyPr>
            <a:normAutofit fontScale="90000"/>
          </a:bodyPr>
          <a:lstStyle/>
          <a:p>
            <a:r>
              <a:rPr lang="en-US"/>
              <a:t>What does it mean to be “credible?”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2514600"/>
            <a:ext cx="2209800" cy="35814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Trustworthy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Relevant</a:t>
            </a:r>
          </a:p>
          <a:p>
            <a:pPr marL="514350" indent="-514350">
              <a:buAutoNum type="arabicParenR"/>
            </a:pPr>
            <a:endParaRPr lang="en-US"/>
          </a:p>
          <a:p>
            <a:r>
              <a:rPr lang="en-US"/>
              <a:t>Why is it important to use credible sources to back up your claims?</a:t>
            </a:r>
          </a:p>
        </p:txBody>
      </p:sp>
    </p:spTree>
    <p:extLst>
      <p:ext uri="{BB962C8B-B14F-4D97-AF65-F5344CB8AC3E}">
        <p14:creationId xmlns:p14="http://schemas.microsoft.com/office/powerpoint/2010/main" val="34382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743200" y="152400"/>
            <a:ext cx="6324600" cy="6172199"/>
          </a:xfrm>
        </p:spPr>
        <p:txBody>
          <a:bodyPr>
            <a:noAutofit/>
          </a:bodyPr>
          <a:lstStyle/>
          <a:p>
            <a:pPr marL="514350" indent="-514350" algn="l">
              <a:buAutoNum type="arabicParenR"/>
            </a:pPr>
            <a:r>
              <a:rPr lang="en-US" sz="2800" u="sng"/>
              <a:t>Must come from an EXPERT, UNBIASED, or WELL-RESPECTED </a:t>
            </a:r>
            <a:r>
              <a:rPr lang="en-US" sz="2800"/>
              <a:t>source</a:t>
            </a:r>
            <a:r>
              <a:rPr lang="en-US" sz="2800" u="sng"/>
              <a:t>: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u="sng"/>
              <a:t>Newspapers</a:t>
            </a:r>
            <a:r>
              <a:rPr lang="en-US" sz="2400"/>
              <a:t> </a:t>
            </a:r>
          </a:p>
          <a:p>
            <a:pPr marL="1337310" lvl="2" indent="-514350">
              <a:buFont typeface="+mj-lt"/>
              <a:buAutoNum type="romanLcPeriod"/>
            </a:pPr>
            <a:r>
              <a:rPr lang="en-US" sz="2200"/>
              <a:t>DO NOT get articles from the Opinion Section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u="sng"/>
              <a:t>Academic journals</a:t>
            </a:r>
            <a:r>
              <a:rPr lang="en-US" sz="2400"/>
              <a:t> </a:t>
            </a:r>
          </a:p>
          <a:p>
            <a:pPr marL="1337310" lvl="2" indent="-514350">
              <a:buFont typeface="+mj-lt"/>
              <a:buAutoNum type="romanLcPeriod"/>
            </a:pPr>
            <a:r>
              <a:rPr lang="en-US" sz="2200"/>
              <a:t>American Psychologist, International Journal of Biological Sciences, American Journal of Public Health, American Political Science Review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u="sng"/>
              <a:t>Experts on the topic</a:t>
            </a:r>
            <a:r>
              <a:rPr lang="en-US" sz="2400"/>
              <a:t> </a:t>
            </a:r>
          </a:p>
          <a:p>
            <a:pPr marL="1337310" lvl="2" indent="-514350">
              <a:buFont typeface="+mj-lt"/>
              <a:buAutoNum type="romanLcPeriod"/>
            </a:pPr>
            <a:r>
              <a:rPr lang="en-US" sz="2200"/>
              <a:t>Doctors for health topics; teachers, principles, superintendents for education; coaches, athletes and analysts for sports; zoologists, professors, vets for animals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u="sng"/>
              <a:t>Books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9" y="1905000"/>
            <a:ext cx="2667000" cy="1752600"/>
          </a:xfrm>
        </p:spPr>
        <p:txBody>
          <a:bodyPr>
            <a:noAutofit/>
          </a:bodyPr>
          <a:lstStyle/>
          <a:p>
            <a:r>
              <a:rPr lang="en-US" sz="4000"/>
              <a:t>To find </a:t>
            </a:r>
            <a:r>
              <a:rPr lang="en-US" sz="4000" u="sng"/>
              <a:t>Trustworthy</a:t>
            </a:r>
            <a:r>
              <a:rPr lang="en-US" sz="4000"/>
              <a:t> sources:</a:t>
            </a:r>
            <a:endParaRPr lang="en-US" sz="4000" i="1"/>
          </a:p>
        </p:txBody>
      </p:sp>
    </p:spTree>
    <p:extLst>
      <p:ext uri="{BB962C8B-B14F-4D97-AF65-F5344CB8AC3E}">
        <p14:creationId xmlns:p14="http://schemas.microsoft.com/office/powerpoint/2010/main" val="182520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95600" y="990600"/>
            <a:ext cx="5867400" cy="5105400"/>
          </a:xfrm>
        </p:spPr>
        <p:txBody>
          <a:bodyPr>
            <a:normAutofit/>
          </a:bodyPr>
          <a:lstStyle/>
          <a:p>
            <a:pPr marL="457200" indent="-457200" algn="l">
              <a:buAutoNum type="arabicParenR"/>
            </a:pPr>
            <a:r>
              <a:rPr lang="en-US" sz="2400"/>
              <a:t>Must be NO OLDER than </a:t>
            </a:r>
            <a:r>
              <a:rPr lang="en-US" sz="2400" u="sng"/>
              <a:t>5-10 years</a:t>
            </a:r>
            <a:r>
              <a:rPr lang="en-US" sz="2400"/>
              <a:t>. So anything published before </a:t>
            </a:r>
            <a:r>
              <a:rPr lang="en-US" sz="2400" u="sng"/>
              <a:t>2006-2011</a:t>
            </a:r>
            <a:r>
              <a:rPr lang="en-US" sz="2400"/>
              <a:t> would probably not be relevant today.</a:t>
            </a:r>
          </a:p>
          <a:p>
            <a:pPr marL="457200" indent="-457200" algn="l">
              <a:buAutoNum type="arabicParenR"/>
            </a:pPr>
            <a:endParaRPr lang="en-US" sz="2400"/>
          </a:p>
          <a:p>
            <a:pPr marL="457200" indent="-457200" algn="l">
              <a:buAutoNum type="arabicParenR"/>
            </a:pPr>
            <a:r>
              <a:rPr lang="en-US" sz="2400"/>
              <a:t>Must be an </a:t>
            </a:r>
            <a:r>
              <a:rPr lang="en-US" sz="2400" u="sng"/>
              <a:t>expert</a:t>
            </a:r>
            <a:r>
              <a:rPr lang="en-US" sz="2400"/>
              <a:t> in the field. If it’s just some dude on Facebook expressing an opinion, then it’s not relevant.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81200"/>
            <a:ext cx="2514600" cy="2057400"/>
          </a:xfrm>
        </p:spPr>
        <p:txBody>
          <a:bodyPr>
            <a:normAutofit fontScale="90000"/>
          </a:bodyPr>
          <a:lstStyle/>
          <a:p>
            <a:r>
              <a:rPr lang="en-US" sz="4800"/>
              <a:t>To find </a:t>
            </a:r>
            <a:r>
              <a:rPr lang="en-US" sz="4800" u="sng"/>
              <a:t>Relevant</a:t>
            </a:r>
            <a:r>
              <a:rPr lang="en-US" sz="4800"/>
              <a:t> sources:</a:t>
            </a:r>
          </a:p>
        </p:txBody>
      </p:sp>
    </p:spTree>
    <p:extLst>
      <p:ext uri="{BB962C8B-B14F-4D97-AF65-F5344CB8AC3E}">
        <p14:creationId xmlns:p14="http://schemas.microsoft.com/office/powerpoint/2010/main" val="237588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25908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Questions to ask yourself: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065838" cy="6172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/>
              <a:t>Who is the author?  What qualifies him/her to speak on the subject?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Who is sponsoring this website?  Are any biases at play?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Where did she/he get this information?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Can you verify this information from another source?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When was the website published?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Has it been updated recently?</a:t>
            </a:r>
          </a:p>
        </p:txBody>
      </p:sp>
    </p:spTree>
    <p:extLst>
      <p:ext uri="{BB962C8B-B14F-4D97-AF65-F5344CB8AC3E}">
        <p14:creationId xmlns:p14="http://schemas.microsoft.com/office/powerpoint/2010/main" val="148984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763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/>
              <a:t>Why wouldn’t we want to use Wikipedia?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/>
              <a:t>Let’s take a look at Wikipedia’s “about us” page…</a:t>
            </a:r>
          </a:p>
        </p:txBody>
      </p:sp>
      <p:pic>
        <p:nvPicPr>
          <p:cNvPr id="1638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30375" y="3363913"/>
            <a:ext cx="5835650" cy="2022475"/>
            <a:chOff x="1513114" y="4453592"/>
            <a:chExt cx="5834743" cy="2023407"/>
          </a:xfrm>
        </p:grpSpPr>
        <p:sp>
          <p:nvSpPr>
            <p:cNvPr id="12" name="Rectangle 11"/>
            <p:cNvSpPr/>
            <p:nvPr/>
          </p:nvSpPr>
          <p:spPr>
            <a:xfrm>
              <a:off x="1513114" y="4464708"/>
              <a:ext cx="5758555" cy="201229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91" name="TextBox 10"/>
            <p:cNvSpPr txBox="1">
              <a:spLocks noChangeArrowheads="1"/>
            </p:cNvSpPr>
            <p:nvPr/>
          </p:nvSpPr>
          <p:spPr bwMode="auto">
            <a:xfrm>
              <a:off x="1600200" y="4453592"/>
              <a:ext cx="574765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Arial" charset="0"/>
                </a:rPr>
                <a:t>“Wikipedia is written collaboratively by largely anonymous Internet volunteers who write without pay.  Anyone with Internet access can write and make changes to Wikipedia articles…”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7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696200" cy="914401"/>
          </a:xfrm>
        </p:spPr>
        <p:txBody>
          <a:bodyPr/>
          <a:lstStyle/>
          <a:p>
            <a:pPr marL="18288" indent="0">
              <a:buNone/>
            </a:pPr>
            <a:r>
              <a:rPr lang="en-US"/>
              <a:t>Check out the credibility scale!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914400"/>
          </a:xfrm>
        </p:spPr>
        <p:txBody>
          <a:bodyPr/>
          <a:lstStyle/>
          <a:p>
            <a:r>
              <a:rPr lang="en-US"/>
              <a:t>Not sure if it’s credible?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1926776"/>
              </p:ext>
            </p:extLst>
          </p:nvPr>
        </p:nvGraphicFramePr>
        <p:xfrm>
          <a:off x="0" y="1981200"/>
          <a:ext cx="9067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3299" y="3048000"/>
            <a:ext cx="1981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/>
              <a:t>* </a:t>
            </a:r>
            <a:r>
              <a:rPr lang="en-US" sz="1200"/>
              <a:t>Websites ending in .</a:t>
            </a:r>
            <a:r>
              <a:rPr lang="en-US" sz="1200" err="1"/>
              <a:t>edu</a:t>
            </a:r>
            <a:r>
              <a:rPr lang="en-US" sz="1200"/>
              <a:t>, .</a:t>
            </a:r>
            <a:r>
              <a:rPr lang="en-US" sz="1200" err="1"/>
              <a:t>gov</a:t>
            </a:r>
            <a:r>
              <a:rPr lang="en-US" sz="1200"/>
              <a:t>, and .org</a:t>
            </a:r>
          </a:p>
          <a:p>
            <a:pPr>
              <a:spcAft>
                <a:spcPts val="1200"/>
              </a:spcAft>
            </a:pPr>
            <a:r>
              <a:rPr lang="en-US" sz="1200"/>
              <a:t>* Information in an online newspaper or magazine</a:t>
            </a:r>
          </a:p>
          <a:p>
            <a:pPr>
              <a:spcAft>
                <a:spcPts val="1200"/>
              </a:spcAft>
            </a:pPr>
            <a:r>
              <a:rPr lang="en-US" sz="1200"/>
              <a:t>* Peer-reviewed journal articles</a:t>
            </a:r>
          </a:p>
          <a:p>
            <a:pPr>
              <a:spcAft>
                <a:spcPts val="1200"/>
              </a:spcAft>
            </a:pPr>
            <a:r>
              <a:rPr lang="en-US" sz="1200"/>
              <a:t>* Biographical information about the author that reveals he/she is an expert</a:t>
            </a:r>
          </a:p>
          <a:p>
            <a:pPr>
              <a:spcAft>
                <a:spcPts val="1200"/>
              </a:spcAft>
            </a:pPr>
            <a:r>
              <a:rPr lang="en-US" sz="1200"/>
              <a:t>* Information from a reputable television, radio, or internet broadcast</a:t>
            </a:r>
          </a:p>
          <a:p>
            <a:pPr>
              <a:spcAft>
                <a:spcPts val="1200"/>
              </a:spcAft>
            </a:pPr>
            <a:r>
              <a:rPr lang="en-US" sz="1200"/>
              <a:t>* Information that cites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0734" y="2133600"/>
            <a:ext cx="175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/>
              <a:t>* </a:t>
            </a:r>
            <a:r>
              <a:rPr lang="en-US" sz="1200"/>
              <a:t>Websites ending in .com and </a:t>
            </a:r>
            <a:r>
              <a:rPr lang="en-US" sz="1200" err="1"/>
              <a:t>.net</a:t>
            </a:r>
            <a:endParaRPr lang="en-US" sz="1200"/>
          </a:p>
          <a:p>
            <a:pPr>
              <a:spcAft>
                <a:spcPts val="1200"/>
              </a:spcAft>
            </a:pPr>
            <a:r>
              <a:rPr lang="en-US" sz="1200"/>
              <a:t>* Information in a blog</a:t>
            </a:r>
          </a:p>
          <a:p>
            <a:pPr>
              <a:spcAft>
                <a:spcPts val="1200"/>
              </a:spcAft>
            </a:pPr>
            <a:r>
              <a:rPr lang="en-US" sz="1200"/>
              <a:t>* Websites that are trying to sell a product</a:t>
            </a:r>
          </a:p>
          <a:p>
            <a:pPr>
              <a:spcAft>
                <a:spcPts val="1200"/>
              </a:spcAft>
            </a:pPr>
            <a:r>
              <a:rPr lang="en-US" sz="1200"/>
              <a:t>* Websites where no author is available</a:t>
            </a:r>
          </a:p>
          <a:p>
            <a:pPr>
              <a:spcAft>
                <a:spcPts val="1200"/>
              </a:spcAft>
            </a:pPr>
            <a:r>
              <a:rPr lang="en-US" sz="1200"/>
              <a:t>* Websites that do not have publisher information</a:t>
            </a:r>
          </a:p>
          <a:p>
            <a:pPr>
              <a:spcAft>
                <a:spcPts val="1200"/>
              </a:spcAft>
            </a:pPr>
            <a:r>
              <a:rPr lang="en-US" sz="1200"/>
              <a:t>* Information that does not cite additional sources</a:t>
            </a:r>
          </a:p>
        </p:txBody>
      </p:sp>
    </p:spTree>
    <p:extLst>
      <p:ext uri="{BB962C8B-B14F-4D97-AF65-F5344CB8AC3E}">
        <p14:creationId xmlns:p14="http://schemas.microsoft.com/office/powerpoint/2010/main" val="344367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 Practice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Is it credible?! </a:t>
            </a:r>
          </a:p>
        </p:txBody>
      </p:sp>
      <p:pic>
        <p:nvPicPr>
          <p:cNvPr id="1034" name="Picture 10" descr="C:\Users\cburns\AppData\Local\Microsoft\Windows\Temporary Internet Files\Content.IE5\4HTXPB6T\thinking_melly_by_yobutakei-d42zuk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4" y="3810000"/>
            <a:ext cx="2712726" cy="27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4119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32BA40916474A906322226F16CAD0" ma:contentTypeVersion="5" ma:contentTypeDescription="Create a new document." ma:contentTypeScope="" ma:versionID="ca56cccb1f77e1ac790f183595f8b780">
  <xsd:schema xmlns:xsd="http://www.w3.org/2001/XMLSchema" xmlns:xs="http://www.w3.org/2001/XMLSchema" xmlns:p="http://schemas.microsoft.com/office/2006/metadata/properties" xmlns:ns2="e851b25b-9bde-428b-8928-21d0e1d2e9a0" xmlns:ns3="8bb3f9fa-c8d3-4cef-91e4-f0a540c2b4f8" targetNamespace="http://schemas.microsoft.com/office/2006/metadata/properties" ma:root="true" ma:fieldsID="18f85ca9703d8763225ddead46b4df98" ns2:_="" ns3:_="">
    <xsd:import namespace="e851b25b-9bde-428b-8928-21d0e1d2e9a0"/>
    <xsd:import namespace="8bb3f9fa-c8d3-4cef-91e4-f0a540c2b4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1b25b-9bde-428b-8928-21d0e1d2e9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3f9fa-c8d3-4cef-91e4-f0a540c2b4f8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9D4F0E-B0E3-41A3-9BA2-8C8EE85CC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51b25b-9bde-428b-8928-21d0e1d2e9a0"/>
    <ds:schemaRef ds:uri="8bb3f9fa-c8d3-4cef-91e4-f0a540c2b4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B0D238-3A9E-4FED-B596-9BFBFB408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DF62C-C896-4CB5-9258-6348F2A4F5EE}">
  <ds:schemaRefs>
    <ds:schemaRef ds:uri="8bb3f9fa-c8d3-4cef-91e4-f0a540c2b4f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e851b25b-9bde-428b-8928-21d0e1d2e9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1195</Words>
  <Application>Microsoft Office PowerPoint</Application>
  <PresentationFormat>On-screen Show (4:3)</PresentationFormat>
  <Paragraphs>167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Frame</vt:lpstr>
      <vt:lpstr>Unit 3: Research Lesson 02</vt:lpstr>
      <vt:lpstr>Agenda</vt:lpstr>
      <vt:lpstr>What does it mean to be “credible?”</vt:lpstr>
      <vt:lpstr>To find Trustworthy sources:</vt:lpstr>
      <vt:lpstr>To find Relevant sources:</vt:lpstr>
      <vt:lpstr>Questions to ask yourself:</vt:lpstr>
      <vt:lpstr>Why wouldn’t we want to use Wikipedia?</vt:lpstr>
      <vt:lpstr>Not sure if it’s credible? </vt:lpstr>
      <vt:lpstr> Is it credible?! </vt:lpstr>
      <vt:lpstr>PowerPoint Presentation</vt:lpstr>
      <vt:lpstr>Let’s Practice (cont.)</vt:lpstr>
      <vt:lpstr>MLA Formatting </vt:lpstr>
      <vt:lpstr>Formatting MLA Works Cited Entries</vt:lpstr>
      <vt:lpstr>Formatting MLA Works Cited Entries Cont.</vt:lpstr>
      <vt:lpstr>Formatting MLA Works Cited Entries Cont.</vt:lpstr>
      <vt:lpstr>Entire Website Format &amp; Example</vt:lpstr>
      <vt:lpstr>Article on a  Website Format  &amp; Example</vt:lpstr>
      <vt:lpstr>Class Example</vt:lpstr>
      <vt:lpstr>PowerPoint Presentation</vt:lpstr>
      <vt:lpstr>Class Example Answer</vt:lpstr>
      <vt:lpstr>AP Research Project Overview  and Fall Rubric </vt:lpstr>
      <vt:lpstr>Brainstorming </vt:lpstr>
      <vt:lpstr>Research </vt:lpstr>
      <vt:lpstr>As you are Researching:  Apply what you have learned to your own research.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Research Lesson 02</dc:title>
  <dc:creator>Burns, Colleen</dc:creator>
  <cp:lastModifiedBy>Burns, Colleen</cp:lastModifiedBy>
  <cp:revision>3</cp:revision>
  <dcterms:modified xsi:type="dcterms:W3CDTF">2016-11-14T22:21:59Z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0x0101006BA32BA40916474A906322226F16CAD0</vt:lpwstr>
  </property>
</Properties>
</file>